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40544" y="595746"/>
            <a:ext cx="8062912" cy="1650568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МБУ «Городской центр психолого-медико-социального сопровождения «Ресурс» </a:t>
            </a:r>
            <a:endParaRPr lang="ru-RU" sz="3200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2924944"/>
            <a:ext cx="8062912" cy="1752600"/>
          </a:xfrm>
        </p:spPr>
        <p:txBody>
          <a:bodyPr/>
          <a:lstStyle/>
          <a:p>
            <a:r>
              <a:rPr lang="ru-RU" dirty="0" smtClean="0"/>
              <a:t>Семинар «Профилактика употребления </a:t>
            </a:r>
            <a:r>
              <a:rPr lang="ru-RU" dirty="0" err="1" smtClean="0"/>
              <a:t>психоактивных</a:t>
            </a:r>
            <a:r>
              <a:rPr lang="ru-RU" dirty="0" smtClean="0"/>
              <a:t> </a:t>
            </a:r>
            <a:r>
              <a:rPr lang="ru-RU" dirty="0" smtClean="0"/>
              <a:t>веществ в </a:t>
            </a:r>
            <a:r>
              <a:rPr lang="ru-RU" smtClean="0"/>
              <a:t>образовательной среде»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3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329858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В современном российском обществе проблема употребления ПАВ и роста количества наркозависимых подростков и молодежи продолжает обостряться 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671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8545"/>
            <a:ext cx="8229600" cy="6530815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+mn-lt"/>
              </a:rPr>
              <a:t>По данным отчета «Проекта по исследованию распространенности алкоголя и наркотических средств в школах Европы (</a:t>
            </a:r>
            <a:r>
              <a:rPr lang="en-US" sz="2400" i="1" dirty="0" smtClean="0">
                <a:solidFill>
                  <a:schemeClr val="bg1"/>
                </a:solidFill>
                <a:latin typeface="+mn-lt"/>
              </a:rPr>
              <a:t>ESPAD)</a:t>
            </a:r>
            <a:r>
              <a:rPr lang="ru-RU" sz="2400" i="1" dirty="0" smtClean="0">
                <a:solidFill>
                  <a:schemeClr val="bg1"/>
                </a:solidFill>
                <a:latin typeface="+mn-lt"/>
              </a:rPr>
              <a:t> в Российской Федерации: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- 40% школьников выкурили за свою жизнь более 40 сигарет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- 16% школьников более трех раз за месяц употребляли крепкие спиртные напитки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- 15% школьников отметили, что испытывали состояние алкогольного опьянения более 20 раз в жизни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- 22% школьников отметили, что пробовали хотя бы раз в жизни коноплю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- 1% школьников отметили, что пробовали хотя бы раз в жизни ЛСД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- 3% школьников отметили, что пробовали хотя бы раз в жизни экстази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</a:t>
            </a:r>
            <a:r>
              <a:rPr lang="ru-RU" sz="2400" dirty="0">
                <a:solidFill>
                  <a:schemeClr val="bg1"/>
                </a:solidFill>
                <a:latin typeface="+mn-lt"/>
              </a:rPr>
              <a:t>3% школьников отметили, что пробовали хотя бы раз в жизни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транквилизаторы или седативные средства </a:t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7% </a:t>
            </a:r>
            <a:r>
              <a:rPr lang="ru-RU" sz="2400" dirty="0">
                <a:solidFill>
                  <a:schemeClr val="bg1"/>
                </a:solidFill>
                <a:latin typeface="+mn-lt"/>
              </a:rPr>
              <a:t>школьников отметили, что пробовали хотя бы раз в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жизни ингалянты 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38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  <a:t>В зависимости от частоты употребления ПАВ можно выделить следующие группы молодых людей: </a:t>
            </a:r>
            <a:b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/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- воздерживающиеся 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- случайно употребляющие с целью развлечения 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- экспериментирующие с ПАВ время от времени 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- регулярно употребляющие (без зависимости, но имеющие проблемы, связанные с употреблением) 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- зависимые от ПАВ 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5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latin typeface="+mn-lt"/>
              </a:rPr>
              <a:t>Ресурсы</a:t>
            </a:r>
            <a:r>
              <a:rPr lang="ru-RU" sz="5400" dirty="0" smtClean="0">
                <a:latin typeface="+mn-lt"/>
              </a:rPr>
              <a:t> – определенные способности, знания, умения человека, позволяющие ему эффективно справляться с требованиями среды </a:t>
            </a:r>
            <a:endParaRPr lang="ru-RU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10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1674"/>
            <a:ext cx="8928992" cy="6636326"/>
          </a:xfrm>
        </p:spPr>
      </p:pic>
    </p:spTree>
    <p:extLst>
      <p:ext uri="{BB962C8B-B14F-4D97-AF65-F5344CB8AC3E}">
        <p14:creationId xmlns:p14="http://schemas.microsoft.com/office/powerpoint/2010/main" val="38443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r>
              <a:rPr lang="ru-RU" dirty="0" smtClean="0"/>
              <a:t>Цель программ «</a:t>
            </a:r>
            <a:r>
              <a:rPr lang="ru-RU" i="1" dirty="0" smtClean="0"/>
              <a:t>Формирования жизненных навыков</a:t>
            </a:r>
            <a:r>
              <a:rPr lang="ru-RU" dirty="0" smtClean="0"/>
              <a:t>» – научить подростков здоровому стилю жизни, навыкам сопротивления приобщения к ПАВ, умению развивать и использовать свои ресурсы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45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552728"/>
          </a:xfrm>
        </p:spPr>
      </p:pic>
    </p:spTree>
    <p:extLst>
      <p:ext uri="{BB962C8B-B14F-4D97-AF65-F5344CB8AC3E}">
        <p14:creationId xmlns:p14="http://schemas.microsoft.com/office/powerpoint/2010/main" val="3751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  <a:latin typeface="+mn-lt"/>
              </a:rPr>
              <a:t>Задачи программ ФЖН: </a:t>
            </a:r>
            <a:r>
              <a:rPr lang="ru-RU" sz="2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+mn-lt"/>
              </a:rPr>
            </a:br>
            <a:r>
              <a:rPr lang="ru-RU" sz="2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+mn-lt"/>
              </a:rPr>
            </a:br>
            <a:r>
              <a:rPr lang="ru-RU" sz="2800" dirty="0" smtClean="0">
                <a:solidFill>
                  <a:schemeClr val="bg1"/>
                </a:solidFill>
                <a:latin typeface="+mn-lt"/>
              </a:rPr>
              <a:t>- развитие социальной и личностной компетенций (навыки эффективного общения, критического мышления, способности принимать решения, адекватная самооценка) </a:t>
            </a:r>
            <a:br>
              <a:rPr lang="ru-RU" sz="2800" dirty="0" smtClean="0">
                <a:solidFill>
                  <a:schemeClr val="bg1"/>
                </a:solidFill>
                <a:latin typeface="+mn-lt"/>
              </a:rPr>
            </a:br>
            <a:r>
              <a:rPr lang="ru-RU" sz="2800" dirty="0" smtClean="0">
                <a:solidFill>
                  <a:schemeClr val="bg1"/>
                </a:solidFill>
                <a:latin typeface="+mn-lt"/>
              </a:rPr>
              <a:t>- выработка навыков самозащиты и самоконтроля, позволяющих справляться с тревогой, гневом и фрустрацией </a:t>
            </a:r>
            <a:br>
              <a:rPr lang="ru-RU" sz="2800" dirty="0" smtClean="0">
                <a:solidFill>
                  <a:schemeClr val="bg1"/>
                </a:solidFill>
                <a:latin typeface="+mn-lt"/>
              </a:rPr>
            </a:br>
            <a:r>
              <a:rPr lang="ru-RU" sz="2800" dirty="0" smtClean="0">
                <a:solidFill>
                  <a:schemeClr val="bg1"/>
                </a:solidFill>
                <a:latin typeface="+mn-lt"/>
              </a:rPr>
              <a:t>- ознакомить подростков с основными принципами изменения собственного поведения и самосовершенствования </a:t>
            </a:r>
            <a:endParaRPr lang="ru-RU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534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2426"/>
            <a:ext cx="7632848" cy="6644386"/>
          </a:xfrm>
        </p:spPr>
      </p:pic>
    </p:spTree>
    <p:extLst>
      <p:ext uri="{BB962C8B-B14F-4D97-AF65-F5344CB8AC3E}">
        <p14:creationId xmlns:p14="http://schemas.microsoft.com/office/powerpoint/2010/main" val="379717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+mn-lt"/>
              </a:rPr>
              <a:t>Модель профилактической программы ФЖН для подростков </a:t>
            </a:r>
            <a:endParaRPr lang="ru-RU" sz="5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27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0"/>
          </a:xfrm>
        </p:spPr>
        <p:txBody>
          <a:bodyPr>
            <a:noAutofit/>
          </a:bodyPr>
          <a:lstStyle/>
          <a:p>
            <a:r>
              <a:rPr lang="ru-RU" sz="4000" i="1" u="sng" dirty="0">
                <a:solidFill>
                  <a:srgbClr val="C00000"/>
                </a:solidFill>
                <a:latin typeface="+mn-lt"/>
              </a:rPr>
              <a:t>Личностная компетентность </a:t>
            </a:r>
            <a:r>
              <a:rPr lang="ru-RU" sz="4000" dirty="0" smtClean="0">
                <a:latin typeface="+mn-lt"/>
              </a:rPr>
              <a:t/>
            </a:r>
            <a:br>
              <a:rPr lang="ru-RU" sz="4000" dirty="0" smtClean="0">
                <a:latin typeface="+mn-lt"/>
              </a:rPr>
            </a:br>
            <a:r>
              <a:rPr lang="en-US" sz="4000" dirty="0">
                <a:latin typeface="+mn-lt"/>
              </a:rPr>
              <a:t/>
            </a:r>
            <a:br>
              <a:rPr lang="en-US" sz="4000" dirty="0">
                <a:latin typeface="+mn-lt"/>
              </a:rPr>
            </a:br>
            <a:r>
              <a:rPr lang="ru-RU" sz="4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Этот раздел программы предназначен для усовершенствования широкого спектра навыков, необходимых для формирования здорового жизненного стиля, высокофункциональных стратегий поведения и личностных ресурсов. </a:t>
            </a:r>
            <a:endParaRPr lang="ru-RU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00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06680" cy="1008111"/>
          </a:xfrm>
        </p:spPr>
        <p:txBody>
          <a:bodyPr/>
          <a:lstStyle/>
          <a:p>
            <a:r>
              <a:rPr lang="ru-RU" sz="3600" i="1" dirty="0" smtClean="0">
                <a:solidFill>
                  <a:schemeClr val="bg1"/>
                </a:solidFill>
                <a:latin typeface="+mn-lt"/>
              </a:rPr>
              <a:t>Раздел включает в себя формирование: </a:t>
            </a:r>
            <a:endParaRPr lang="ru-RU" sz="36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484784"/>
            <a:ext cx="7920880" cy="5256584"/>
          </a:xfrm>
        </p:spPr>
        <p:txBody>
          <a:bodyPr>
            <a:noAutofit/>
          </a:bodyPr>
          <a:lstStyle/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различать эмоции и чувства, распознавать их у себя и у других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принимать эмоции и чувства – свои и окружающих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говорить о своих эмоциях и проблемах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контролировать свои эмоции и поведение и управлять ими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признавать право на ошибки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Адекватной самооценки, отношения к себе, своим возможностям и недостаткам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Собственной системы ценностей, целей и установок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Способности делать самостоятельный выбор, контролировать свое поведение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Навыка совладания со стрессом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Способности решать простые и сложные жизненные проблемы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Умения оценивать ту или иную ситуацию и свои возможности контролировать ее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Навыка совладания с изменениями и потерями </a:t>
            </a:r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58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352928" cy="6624736"/>
          </a:xfrm>
        </p:spPr>
      </p:pic>
    </p:spTree>
    <p:extLst>
      <p:ext uri="{BB962C8B-B14F-4D97-AF65-F5344CB8AC3E}">
        <p14:creationId xmlns:p14="http://schemas.microsoft.com/office/powerpoint/2010/main" val="356394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/>
          <a:lstStyle/>
          <a:p>
            <a:r>
              <a:rPr lang="ru-RU" sz="4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Социальная компетентность </a:t>
            </a:r>
            <a:br>
              <a:rPr lang="ru-RU" sz="4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Второй компонент программы предназначен для воздействия на важнейшие социальные навыки и улучшения общей социальной </a:t>
            </a:r>
            <a:r>
              <a:rPr lang="ru-RU" sz="3600" dirty="0" smtClean="0">
                <a:solidFill>
                  <a:schemeClr val="bg1"/>
                </a:solidFill>
                <a:latin typeface="+mn-lt"/>
              </a:rPr>
              <a:t>компетентности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0116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92888" cy="449560"/>
          </a:xfrm>
        </p:spPr>
        <p:txBody>
          <a:bodyPr/>
          <a:lstStyle/>
          <a:p>
            <a:r>
              <a:rPr lang="ru-RU" sz="3200" i="1" dirty="0" smtClean="0">
                <a:solidFill>
                  <a:schemeClr val="bg1"/>
                </a:solidFill>
                <a:latin typeface="+mn-lt"/>
              </a:rPr>
              <a:t>Он включает в себя формирование: </a:t>
            </a:r>
            <a:endParaRPr lang="ru-RU" sz="32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997527"/>
            <a:ext cx="8075240" cy="5743841"/>
          </a:xfrm>
        </p:spPr>
        <p:txBody>
          <a:bodyPr>
            <a:noAutofit/>
          </a:bodyPr>
          <a:lstStyle/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общаться с окружающими, понимать их поведение и видеть перспективы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Навыков проявления инициативы в социальных взаимодействиях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вести разговор: слушать, обсуждать, спорить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Навыков взаимодействия с представителями противоположного пола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Навыков взаимодействия с людьми старшего возраста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Навыков защиты собственной позиции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отстаивать свое мнение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разрешать конфликты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создавать, сохранять и разрывать дружеские отношения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сопереживать и оказывать помощь и поддержку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Умения принимать похвалу и самим хвалить других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Навыков сопротивления насилию и умения защищать свои границы </a:t>
            </a:r>
          </a:p>
          <a:p>
            <a:pPr marL="358902" indent="-285750">
              <a:buFont typeface="Arial" pitchFamily="34" charset="0"/>
              <a:buChar char="•"/>
            </a:pPr>
            <a:r>
              <a:rPr lang="ru-RU" sz="1900" b="1" dirty="0" smtClean="0">
                <a:solidFill>
                  <a:schemeClr val="bg1"/>
                </a:solidFill>
              </a:rPr>
              <a:t>Навыка структурирования своего свободного времени и организации досуга, альтернативного наркотизации </a:t>
            </a:r>
            <a:endParaRPr lang="ru-RU" sz="1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52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568952" cy="6552728"/>
          </a:xfrm>
        </p:spPr>
      </p:pic>
    </p:spTree>
    <p:extLst>
      <p:ext uri="{BB962C8B-B14F-4D97-AF65-F5344CB8AC3E}">
        <p14:creationId xmlns:p14="http://schemas.microsoft.com/office/powerpoint/2010/main" val="4267586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47248" cy="1241648"/>
          </a:xfrm>
        </p:spPr>
        <p:txBody>
          <a:bodyPr/>
          <a:lstStyle/>
          <a:p>
            <a:r>
              <a:rPr lang="ru-RU" sz="4000" i="1" u="sng" dirty="0" smtClean="0">
                <a:solidFill>
                  <a:srgbClr val="C00000"/>
                </a:solidFill>
                <a:latin typeface="+mn-lt"/>
              </a:rPr>
              <a:t>Информация и навыки, непосредственно касающиеся ПАВ</a:t>
            </a:r>
            <a:endParaRPr lang="ru-RU" sz="4000" i="1" u="sng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1" y="1772816"/>
            <a:ext cx="8161103" cy="4835802"/>
          </a:xfrm>
        </p:spPr>
        <p:txBody>
          <a:bodyPr>
            <a:norm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Третий компонент программы ориентирован на информирование подростков относительно приема наркотиков, создание у них антинаркотических установок, нормативных ожиданий, а также на развитие умения противостоять нежелательному влиянию массмедиа и сверстников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91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47248" cy="1097632"/>
          </a:xfrm>
        </p:spPr>
        <p:txBody>
          <a:bodyPr/>
          <a:lstStyle/>
          <a:p>
            <a:r>
              <a:rPr lang="ru-RU" sz="3600" i="1" dirty="0">
                <a:solidFill>
                  <a:schemeClr val="bg1"/>
                </a:solidFill>
                <a:latin typeface="+mn-lt"/>
              </a:rPr>
              <a:t>Этот раздел включает в себя информирование о: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556792"/>
            <a:ext cx="7992888" cy="5040560"/>
          </a:xfrm>
        </p:spPr>
        <p:txBody>
          <a:bodyPr>
            <a:normAutofit/>
          </a:bodyPr>
          <a:lstStyle/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Действии и последствиях употребления ПАВ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Причинах и формах развития зависимости от ПАВ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Распространении приема наркотиков среди взрослых и подростков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Растущим общественном непринятии курения и использования других ПАВ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Давлении, которое оказывают СМИ, рекламирующие табак, спиртные напитки и прием наркотиков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Методах, используемых в рекламе табака и спиртных напитков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 smtClean="0">
                <a:solidFill>
                  <a:schemeClr val="bg1"/>
                </a:solidFill>
              </a:rPr>
              <a:t>Способах противостояния влиянию СМИ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2100" b="1" dirty="0">
                <a:solidFill>
                  <a:schemeClr val="bg1"/>
                </a:solidFill>
              </a:rPr>
              <a:t>Способах противостояния </a:t>
            </a:r>
            <a:r>
              <a:rPr lang="ru-RU" sz="2100" b="1" dirty="0" smtClean="0">
                <a:solidFill>
                  <a:schemeClr val="bg1"/>
                </a:solidFill>
              </a:rPr>
              <a:t>прямому давлению сверстников, побуждающих подростка курить, пить или принимать наркотики </a:t>
            </a:r>
            <a:endParaRPr lang="ru-RU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2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74"/>
            <a:ext cx="8640960" cy="6672094"/>
          </a:xfrm>
        </p:spPr>
      </p:pic>
    </p:spTree>
    <p:extLst>
      <p:ext uri="{BB962C8B-B14F-4D97-AF65-F5344CB8AC3E}">
        <p14:creationId xmlns:p14="http://schemas.microsoft.com/office/powerpoint/2010/main" val="309887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87208" cy="953616"/>
          </a:xfrm>
        </p:spPr>
        <p:txBody>
          <a:bodyPr/>
          <a:lstStyle/>
          <a:p>
            <a:r>
              <a:rPr lang="ru-RU" sz="6600" i="1" dirty="0" smtClean="0">
                <a:solidFill>
                  <a:srgbClr val="C00000"/>
                </a:solidFill>
                <a:latin typeface="+mn-lt"/>
              </a:rPr>
              <a:t>Методы работы: </a:t>
            </a:r>
            <a:endParaRPr lang="ru-RU" sz="6600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844824"/>
            <a:ext cx="8003232" cy="4536504"/>
          </a:xfrm>
        </p:spPr>
        <p:txBody>
          <a:bodyPr>
            <a:normAutofit/>
          </a:bodyPr>
          <a:lstStyle/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Групповая работа (формат тренинга)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Дискуссии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Мозговые штурмы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Беседы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Лекции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Круглые столы </a:t>
            </a:r>
          </a:p>
          <a:p>
            <a:pPr marL="416052" indent="-342900"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chemeClr val="bg1"/>
                </a:solidFill>
              </a:rPr>
              <a:t>Ролевые игры </a:t>
            </a:r>
          </a:p>
        </p:txBody>
      </p:sp>
    </p:spTree>
    <p:extLst>
      <p:ext uri="{BB962C8B-B14F-4D97-AF65-F5344CB8AC3E}">
        <p14:creationId xmlns:p14="http://schemas.microsoft.com/office/powerpoint/2010/main" val="875725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6225">
            <a:off x="371432" y="673216"/>
            <a:ext cx="5184576" cy="345638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0014">
            <a:off x="4053487" y="2573638"/>
            <a:ext cx="4563702" cy="3422777"/>
          </a:xfrm>
        </p:spPr>
      </p:pic>
    </p:spTree>
    <p:extLst>
      <p:ext uri="{BB962C8B-B14F-4D97-AF65-F5344CB8AC3E}">
        <p14:creationId xmlns:p14="http://schemas.microsoft.com/office/powerpoint/2010/main" val="8877010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167</TotalTime>
  <Words>458</Words>
  <Application>Microsoft Office PowerPoint</Application>
  <PresentationFormat>Экран (4:3)</PresentationFormat>
  <Paragraphs>58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МБУ «Городской центр психолого-медико-социального сопровождения «Ресурс» </vt:lpstr>
      <vt:lpstr>В современном российском обществе проблема употребления ПАВ и роста количества наркозависимых подростков и молодежи продолжает обостряться </vt:lpstr>
      <vt:lpstr>По данным отчета «Проекта по исследованию распространенности алкоголя и наркотических средств в школах Европы (ESPAD) в Российской Федерации:   - 40% школьников выкурили за свою жизнь более 40 сигарет  - 16% школьников более трех раз за месяц употребляли крепкие спиртные напитки  - 15% школьников отметили, что испытывали состояние алкогольного опьянения более 20 раз в жизни  - 22% школьников отметили, что пробовали хотя бы раз в жизни коноплю  - 1% школьников отметили, что пробовали хотя бы раз в жизни ЛСД  - 3% школьников отметили, что пробовали хотя бы раз в жизни экстази  - 3% школьников отметили, что пробовали хотя бы раз в жизни транквилизаторы или седативные средства  7% школьников отметили, что пробовали хотя бы раз в жизни ингалянты </vt:lpstr>
      <vt:lpstr>В зависимости от частоты употребления ПАВ можно выделить следующие группы молодых людей:   - воздерживающиеся  - случайно употребляющие с целью развлечения  - экспериментирующие с ПАВ время от времени  - регулярно употребляющие (без зависимости, но имеющие проблемы, связанные с употреблением)  - зависимые от ПАВ </vt:lpstr>
      <vt:lpstr>Ресурсы – определенные способности, знания, умения человека, позволяющие ему эффективно справляться с требованиями среды </vt:lpstr>
      <vt:lpstr>Презентация PowerPoint</vt:lpstr>
      <vt:lpstr>Цель программ «Формирования жизненных навыков» – научить подростков здоровому стилю жизни, навыкам сопротивления приобщения к ПАВ, умению развивать и использовать свои ресурсы</vt:lpstr>
      <vt:lpstr>Презентация PowerPoint</vt:lpstr>
      <vt:lpstr>Задачи программ ФЖН:   - развитие социальной и личностной компетенций (навыки эффективного общения, критического мышления, способности принимать решения, адекватная самооценка)  - выработка навыков самозащиты и самоконтроля, позволяющих справляться с тревогой, гневом и фрустрацией  - ознакомить подростков с основными принципами изменения собственного поведения и самосовершенствования </vt:lpstr>
      <vt:lpstr>Презентация PowerPoint</vt:lpstr>
      <vt:lpstr>Модель профилактической программы ФЖН для подростков </vt:lpstr>
      <vt:lpstr>Личностная компетентность   Этот раздел программы предназначен для усовершенствования широкого спектра навыков, необходимых для формирования здорового жизненного стиля, высокофункциональных стратегий поведения и личностных ресурсов. </vt:lpstr>
      <vt:lpstr>Раздел включает в себя формирование: </vt:lpstr>
      <vt:lpstr>Презентация PowerPoint</vt:lpstr>
      <vt:lpstr>Социальная компетентность   Второй компонент программы предназначен для воздействия на важнейшие социальные навыки и улучшения общей социальной компетентности</vt:lpstr>
      <vt:lpstr>Он включает в себя формирование: </vt:lpstr>
      <vt:lpstr>Презентация PowerPoint</vt:lpstr>
      <vt:lpstr>Информация и навыки, непосредственно касающиеся ПАВ</vt:lpstr>
      <vt:lpstr>Этот раздел включает в себя информирование о:</vt:lpstr>
      <vt:lpstr>Презентация PowerPoint</vt:lpstr>
      <vt:lpstr>Методы работы: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МБУ «Городской центр психолого-медико-социального сопровождения «Ресурс» </dc:title>
  <dc:creator>Зарина</dc:creator>
  <cp:lastModifiedBy>администратор</cp:lastModifiedBy>
  <cp:revision>18</cp:revision>
  <dcterms:created xsi:type="dcterms:W3CDTF">2016-03-20T20:31:58Z</dcterms:created>
  <dcterms:modified xsi:type="dcterms:W3CDTF">2016-04-11T09:17:02Z</dcterms:modified>
</cp:coreProperties>
</file>